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Lst>
  <p:notesMasterIdLst>
    <p:notesMasterId r:id="rId18"/>
  </p:notesMasterIdLst>
  <p:handoutMasterIdLst>
    <p:handoutMasterId r:id="rId19"/>
  </p:handoutMasterIdLst>
  <p:sldIdLst>
    <p:sldId id="289" r:id="rId7"/>
    <p:sldId id="290" r:id="rId8"/>
    <p:sldId id="297" r:id="rId9"/>
    <p:sldId id="291" r:id="rId10"/>
    <p:sldId id="293" r:id="rId11"/>
    <p:sldId id="294" r:id="rId12"/>
    <p:sldId id="295" r:id="rId13"/>
    <p:sldId id="292" r:id="rId14"/>
    <p:sldId id="296" r:id="rId15"/>
    <p:sldId id="298"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80" autoAdjust="0"/>
    <p:restoredTop sz="94613"/>
  </p:normalViewPr>
  <p:slideViewPr>
    <p:cSldViewPr snapToGrid="0" snapToObjects="1">
      <p:cViewPr>
        <p:scale>
          <a:sx n="102" d="100"/>
          <a:sy n="102" d="100"/>
        </p:scale>
        <p:origin x="936" y="4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9C8BBC-EE5A-0242-B738-2A7C7A3FFB1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7A707E-E506-D44E-9F03-398C59180DFC}"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75CC8B-AF56-464A-A95F-8C0EA0F5738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7/5/16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smtClean="0"/>
              <a:t>BEGINNER PROGRAMMING LESSON</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7/5/16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smtClean="0"/>
              <a:t>© 2016 EV3Lessons.com, Last Edit 7/04/2016</a:t>
            </a:r>
            <a:endParaRPr lang="en-US"/>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F3F5BE-4A88-C341-95B8-89DF459792EB}"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C9D424-B022-254F-A33B-CD0A450F4E48}"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B2E1A-0091-0045-AA6E-5D414AAAF688}"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2D22E5-1476-C34F-9EEF-4D85AF7E7902}"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B917DB-941A-3247-9261-44EF3E8DDCE9}"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420002-6F52-2B4E-84E0-015D473189B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1A58F3-2A3A-824A-91D9-A2D0C0B51D16}"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C2E192-CDA5-8D45-8EA2-7DEFE46F913D}"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F23BD1-93FF-F548-B4DB-FC09C0D47420}"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4512D2-DFE9-E241-9AF6-2E4AB15556FF}"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B134ED-F203-FA47-A4AE-42336E48C6C3}"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D9A9595-7FF4-E14C-B5FC-7CED1798608B}" type="datetime1">
              <a:rPr lang="en-US" smtClean="0"/>
              <a:t>7/5/16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smtClean="0"/>
              <a:t>© 2016 EV3Lessons.com, Last Edit 7/04/2016</a:t>
            </a:r>
            <a:endParaRPr lang="en-US"/>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914714-2AC8-9940-9437-3FC6C3A0399C}"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1A7906-8E7F-E047-AF1F-AA087BD80B47}"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21DBC7-5941-5848-8B08-EDE475037830}"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066EA-FA83-C949-BDA5-ABD36D2385F6}"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B0A1C4-3A8E-8246-BF5C-75D2803A7E5D}"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3400AA-2309-D347-AEFB-2B2DB276E769}"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FD4985D-C099-0040-9433-7DB721433103}" type="datetime1">
              <a:rPr lang="en-US" smtClean="0"/>
              <a:t>7/5/16</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smtClean="0"/>
              <a:t>© 2016 EV3Lessons.com, Last Edit 7/04/2016</a:t>
            </a:r>
            <a:endParaRPr lang="en-US"/>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78F8D-DA95-8C46-A723-382E56B4DC13}"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8FCAF51-4786-1B44-AFD4-4C49A35542DD}"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F3F5BE-4A88-C341-95B8-89DF459792EB}"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42FF69D-ACA2-C94C-815A-DF7CF112F4E5}"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B4D85-637E-4240-B41F-F87A99DA0191}"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48441B-48E3-9441-BB41-6B9EE647731B}"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8F701-621E-9C41-BDF8-BE9F05EE540A}"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B2E1A-0091-0045-AA6E-5D414AAAF688}"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2D22E5-1476-C34F-9EEF-4D85AF7E7902}"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D3B6815-494D-AC43-9B33-2F9570967BF1}" type="datetime1">
              <a:rPr lang="en-US" smtClean="0"/>
              <a:t>7/5/16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smtClean="0"/>
              <a:t>BEGINNER PROGRAMMING LESSON</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24773777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36B86E-CFB1-CA4E-9DF9-B0CEC6E0742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EB03A98-E1B0-3440-912D-EBE5F791588D}" type="datetime1">
              <a:rPr lang="en-US" smtClean="0"/>
              <a:t>7/5/16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sk-SK" smtClean="0"/>
              <a:t>© 2016 EV3Lessons.com, Last Edit 7/04/2016</a:t>
            </a:r>
            <a:endParaRPr lang="en-US"/>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FAA2E9-D72B-AD48-AF1F-52A08EBA4303}"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2D5479-4DE8-6441-8AD0-9A685ACF12B8}"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5F2583-5F88-0D45-B8AE-2A60E010D631}"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D21241-F89D-A94C-9EDF-69E3F40ABE0B}"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C5F3B-56FA-F546-A574-CF6D118384F4}"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C196E9-40E7-7B40-BAB3-173E3286BBA4}"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29019-D865-2D41-8B16-2696D9E9FF36}"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69518C-F8F8-2041-85CC-55BAE734FAC4}"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9CF100-C690-2548-A59E-01C6F77806AD}"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1ECE0B-6ABC-9D4A-9944-BE4084483D3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808BD0-9C32-4C4B-B66B-306A9F13CF20}"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1C913E-2851-A740-B3FD-F42F7400D340}"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138FCE-A927-3844-9E3B-6083AB9AF783}"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32B27F-0669-D34C-A91A-64B17AB64A96}"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9B6342-05E0-2B4D-B337-0AEB5C7EAB24}" type="datetime1">
              <a:rPr lang="en-US" smtClean="0"/>
              <a:t>7/5/16</a:t>
            </a:fld>
            <a:endParaRPr lang="en-US"/>
          </a:p>
        </p:txBody>
      </p:sp>
      <p:sp>
        <p:nvSpPr>
          <p:cNvPr id="8" name="Footer Placeholder 7"/>
          <p:cNvSpPr>
            <a:spLocks noGrp="1"/>
          </p:cNvSpPr>
          <p:nvPr>
            <p:ph type="ftr" sz="quarter" idx="11"/>
          </p:nvPr>
        </p:nvSpPr>
        <p:spPr/>
        <p:txBody>
          <a:bodyPr/>
          <a:lstStyle/>
          <a:p>
            <a:r>
              <a:rPr lang="sk-SK" smtClean="0"/>
              <a:t>© 2016 EV3Lessons.com, Last Edit 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37DE53-9418-984B-93FC-8DAE115B31D6}" type="datetime1">
              <a:rPr lang="en-US" smtClean="0"/>
              <a:t>7/5/16</a:t>
            </a:fld>
            <a:endParaRPr lang="en-US"/>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564570-A037-2046-98C9-DB89177DA9ED}"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3AA431-089C-8B4C-A74D-9FDFCF7A4A50}"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A3F11B-1739-D449-BD5E-3D05E6951917}"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0FABB1-8177-344A-9D50-C38771FF47C7}"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568BC6-E711-6D40-AB8F-60352FB91331}" type="datetime1">
              <a:rPr lang="en-US" smtClean="0"/>
              <a:t>7/5/16</a:t>
            </a:fld>
            <a:endParaRPr lang="en-US"/>
          </a:p>
        </p:txBody>
      </p:sp>
      <p:sp>
        <p:nvSpPr>
          <p:cNvPr id="5" name="Footer Placeholder 4"/>
          <p:cNvSpPr>
            <a:spLocks noGrp="1"/>
          </p:cNvSpPr>
          <p:nvPr>
            <p:ph type="ftr" sz="quarter" idx="11"/>
          </p:nvPr>
        </p:nvSpPr>
        <p:spPr/>
        <p:txBody>
          <a:bodyPr/>
          <a:lstStyle/>
          <a:p>
            <a:r>
              <a:rPr lang="sk-SK" smtClean="0"/>
              <a:t>© 2016 EV3Lessons.com, Last Edit 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3C8CB1-04BA-CC44-81D6-457EF2405967}" type="datetime1">
              <a:rPr lang="en-US" smtClean="0"/>
              <a:t>7/5/16</a:t>
            </a:fld>
            <a:endParaRPr lang="en-US"/>
          </a:p>
        </p:txBody>
      </p:sp>
      <p:sp>
        <p:nvSpPr>
          <p:cNvPr id="3" name="Footer Placeholder 2"/>
          <p:cNvSpPr>
            <a:spLocks noGrp="1"/>
          </p:cNvSpPr>
          <p:nvPr>
            <p:ph type="ftr" sz="quarter" idx="11"/>
          </p:nvPr>
        </p:nvSpPr>
        <p:spPr/>
        <p:txBody>
          <a:bodyPr/>
          <a:lstStyle/>
          <a:p>
            <a:r>
              <a:rPr lang="sk-SK" smtClean="0"/>
              <a:t>© 2016 EV3Lessons.com, Last Edit 7/04/2016</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2D7538-3BC4-8846-BFD2-7692EDE4A6E3}"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82D0F5-C616-1D49-A4C9-F8CD524F37EF}" type="datetime1">
              <a:rPr lang="en-US" smtClean="0"/>
              <a:t>7/5/16</a:t>
            </a:fld>
            <a:endParaRPr lang="en-US"/>
          </a:p>
        </p:txBody>
      </p:sp>
      <p:sp>
        <p:nvSpPr>
          <p:cNvPr id="6" name="Footer Placeholder 5"/>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7/5/16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smtClean="0"/>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C9F0088-96C8-024B-B142-41A4A2764074}" type="datetime1">
              <a:rPr lang="en-US" smtClean="0"/>
              <a:t>7/5/16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smtClean="0"/>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iming>
    <p:tnLst>
      <p:par>
        <p:cTn id="1" dur="indefinite" restart="never" nodeType="tmRoot"/>
      </p:par>
    </p:tnLst>
  </p:timing>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383EE-B274-334E-B3C2-E24942303A55}" type="datetime1">
              <a:rPr lang="en-US" smtClean="0"/>
              <a:t>7/5/16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mtClean="0"/>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7D79AA-B38F-9F4B-8369-E12D72B4227B}" type="datetime1">
              <a:rPr lang="en-US" smtClean="0"/>
              <a:t>7/5/16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smtClean="0"/>
              <a:t>© 2016 EV3Lessons.com, Last Edit 7/04/2016</a:t>
            </a:r>
            <a:endParaRPr lang="en-US"/>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92EBBD4-7984-D84D-B013-2DE21F9AA31A}" type="datetime1">
              <a:rPr lang="en-US" smtClean="0"/>
              <a:t>7/5/16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sk-SK" smtClean="0"/>
              <a:t>© 2016 EV3Lessons.com, Last Edit 7/04/2016</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 </a:t>
            </a:r>
            <a:endParaRPr lang="en-US" dirty="0"/>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    </a:t>
            </a:r>
            <a:endParaRPr lang="en-US" dirty="0"/>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iming>
    <p:tnLst>
      <p:par>
        <p:cTn id="1" dur="indefinite" restart="never" nodeType="tmRoot"/>
      </p:par>
    </p:tnLst>
  </p:timing>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1B5F9-1EB9-5146-A0A2-D543FBB3141E}" type="datetime1">
              <a:rPr lang="en-US" smtClean="0"/>
              <a:t>7/5/16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mtClean="0"/>
              <a:t>© 2016 EV3Lessons.com, Last Edit 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4" Type="http://schemas.openxmlformats.org/officeDocument/2006/relationships/image" Target="../media/image18.png"/><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3.tiff"/><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jpeg"/><Relationship Id="rId1" Type="http://schemas.openxmlformats.org/officeDocument/2006/relationships/slideLayout" Target="../slideLayouts/slideLayout46.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tiff"/><Relationship Id="rId3"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2.tiff"/><Relationship Id="rId3"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4.jpe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Building </a:t>
            </a:r>
            <a:r>
              <a:rPr lang="en-US" smtClean="0"/>
              <a:t>a Competition Robot</a:t>
            </a:r>
            <a:endParaRPr lang="en-US" dirty="0"/>
          </a:p>
        </p:txBody>
      </p:sp>
      <p:sp>
        <p:nvSpPr>
          <p:cNvPr id="3" name="Title 2"/>
          <p:cNvSpPr>
            <a:spLocks noGrp="1"/>
          </p:cNvSpPr>
          <p:nvPr>
            <p:ph type="ctrTitle"/>
          </p:nvPr>
        </p:nvSpPr>
        <p:spPr/>
        <p:txBody>
          <a:bodyPr/>
          <a:lstStyle/>
          <a:p>
            <a:pPr algn="ctr"/>
            <a:r>
              <a:rPr lang="en-US" smtClean="0"/>
              <a:t>ROBOT DESIGN </a:t>
            </a:r>
            <a:r>
              <a:rPr lang="en-US" dirty="0" smtClean="0"/>
              <a:t>Lesson</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Examine the COMPETITION RUBRIC</a:t>
            </a:r>
            <a:endParaRPr lang="en-US"/>
          </a:p>
        </p:txBody>
      </p:sp>
      <p:sp>
        <p:nvSpPr>
          <p:cNvPr id="3" name="Content Placeholder 2"/>
          <p:cNvSpPr>
            <a:spLocks noGrp="1"/>
          </p:cNvSpPr>
          <p:nvPr>
            <p:ph idx="1"/>
          </p:nvPr>
        </p:nvSpPr>
        <p:spPr/>
        <p:txBody>
          <a:bodyPr/>
          <a:lstStyle/>
          <a:p>
            <a:pPr marL="342900" indent="-342900">
              <a:buFont typeface="Arial" charset="0"/>
              <a:buChar char="•"/>
            </a:pPr>
            <a:r>
              <a:rPr lang="en-US" dirty="0" smtClean="0"/>
              <a:t>When you think you have a good design, test out how it moves and turns</a:t>
            </a:r>
          </a:p>
          <a:p>
            <a:pPr marL="342900" indent="-342900">
              <a:buFont typeface="Arial" charset="0"/>
              <a:buChar char="•"/>
            </a:pPr>
            <a:r>
              <a:rPr lang="en-US" dirty="0" smtClean="0"/>
              <a:t>Look at the competition rubrics and see how your robot fits</a:t>
            </a:r>
            <a:endParaRPr lang="en-US"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This tutorial was created by Sanjay </a:t>
            </a:r>
            <a:r>
              <a:rPr lang="en-US" dirty="0" err="1" smtClean="0"/>
              <a:t>Seshan</a:t>
            </a:r>
            <a:r>
              <a:rPr lang="en-US" dirty="0" smtClean="0"/>
              <a:t> and Arvind </a:t>
            </a:r>
            <a:r>
              <a:rPr lang="en-US" dirty="0" err="1" smtClean="0"/>
              <a:t>Seshan</a:t>
            </a:r>
            <a:endParaRPr lang="en-US" dirty="0" smtClean="0"/>
          </a:p>
          <a:p>
            <a:pPr marL="342900" indent="-342900">
              <a:buFont typeface="Arial" charset="0"/>
              <a:buChar char="•"/>
            </a:pPr>
            <a:r>
              <a:rPr lang="en-US" dirty="0" smtClean="0"/>
              <a:t> More lessons at www.ev3lessons.com</a:t>
            </a:r>
            <a:endParaRPr lang="en-US"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3"/>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3"/>
              </a:rPr>
              <a:t>NonCommercial</a:t>
            </a:r>
            <a:r>
              <a:rPr kumimoji="0" lang="en-US" altLang="en-US" sz="2000" b="0" i="0" u="none" strike="noStrike" cap="none" normalizeH="0" baseline="0" dirty="0" smtClean="0">
                <a:ln>
                  <a:noFill/>
                </a:ln>
                <a:solidFill>
                  <a:srgbClr val="4374B7"/>
                </a:solidFill>
                <a:effectLst/>
                <a:latin typeface="Helvetica Neue"/>
                <a:hlinkClick r:id="rId3"/>
              </a:rPr>
              <a:t>-</a:t>
            </a:r>
            <a:r>
              <a:rPr kumimoji="0" lang="en-US" altLang="en-US" sz="2000" b="0" i="0" u="none" strike="noStrike" cap="none" normalizeH="0" baseline="0" dirty="0" err="1" smtClean="0">
                <a:ln>
                  <a:noFill/>
                </a:ln>
                <a:solidFill>
                  <a:srgbClr val="4374B7"/>
                </a:solidFill>
                <a:effectLst/>
                <a:latin typeface="Helvetica Neue"/>
                <a:hlinkClick r:id="rId3"/>
              </a:rPr>
              <a:t>ShareAlike</a:t>
            </a:r>
            <a:r>
              <a:rPr kumimoji="0" lang="en-US" altLang="en-US" sz="2000" b="0" i="0" u="none" strike="noStrike" cap="none" normalizeH="0" baseline="0" dirty="0" smtClean="0">
                <a:ln>
                  <a:noFill/>
                </a:ln>
                <a:solidFill>
                  <a:srgbClr val="4374B7"/>
                </a:solidFill>
                <a:effectLst/>
                <a:latin typeface="Helvetica Neue"/>
                <a:hlinkClick r:id="rId3"/>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Our Rules for ROBOT Design</a:t>
            </a:r>
            <a:endParaRPr lang="en-US" dirty="0"/>
          </a:p>
        </p:txBody>
      </p:sp>
      <p:sp>
        <p:nvSpPr>
          <p:cNvPr id="9" name="Content Placeholder 8"/>
          <p:cNvSpPr>
            <a:spLocks noGrp="1"/>
          </p:cNvSpPr>
          <p:nvPr>
            <p:ph idx="1"/>
          </p:nvPr>
        </p:nvSpPr>
        <p:spPr>
          <a:xfrm>
            <a:off x="317944" y="1254029"/>
            <a:ext cx="8574087" cy="4846146"/>
          </a:xfrm>
        </p:spPr>
        <p:txBody>
          <a:bodyPr>
            <a:normAutofit lnSpcReduction="10000"/>
          </a:bodyPr>
          <a:lstStyle/>
          <a:p>
            <a:r>
              <a:rPr lang="en-US" dirty="0" smtClean="0">
                <a:solidFill>
                  <a:srgbClr val="FF0000"/>
                </a:solidFill>
              </a:rPr>
              <a:t>RULE #1: </a:t>
            </a:r>
            <a:r>
              <a:rPr lang="en-US" dirty="0" smtClean="0"/>
              <a:t>Take </a:t>
            </a:r>
            <a:r>
              <a:rPr lang="en-US" dirty="0"/>
              <a:t>your time to build your base </a:t>
            </a:r>
            <a:r>
              <a:rPr lang="en-US" dirty="0" smtClean="0"/>
              <a:t>robot before jumping into attachment building and solving missions</a:t>
            </a:r>
            <a:r>
              <a:rPr lang="en-US" dirty="0" smtClean="0"/>
              <a:t>.</a:t>
            </a:r>
            <a:endParaRPr lang="en-US" dirty="0"/>
          </a:p>
          <a:p>
            <a:endParaRPr lang="en-US" dirty="0" smtClean="0">
              <a:solidFill>
                <a:srgbClr val="FF0000"/>
              </a:solidFill>
            </a:endParaRPr>
          </a:p>
          <a:p>
            <a:r>
              <a:rPr lang="en-US" dirty="0" smtClean="0">
                <a:solidFill>
                  <a:srgbClr val="FF0000"/>
                </a:solidFill>
              </a:rPr>
              <a:t>RULE #2: </a:t>
            </a:r>
            <a:r>
              <a:rPr lang="en-US" dirty="0" smtClean="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endParaRPr lang="en-US" dirty="0" smtClean="0"/>
          </a:p>
          <a:p>
            <a:endParaRPr lang="en-US" dirty="0">
              <a:solidFill>
                <a:srgbClr val="FF0000"/>
              </a:solidFill>
            </a:endParaRPr>
          </a:p>
          <a:p>
            <a:r>
              <a:rPr lang="en-US" dirty="0" smtClean="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sk-SK" smtClean="0"/>
              <a:t>© 2016 EV3Lessons.com, Last Edit 7/04/2016</a:t>
            </a:r>
            <a:endParaRPr lang="en-US"/>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Content Placeholder 2"/>
          <p:cNvSpPr>
            <a:spLocks noGrp="1"/>
          </p:cNvSpPr>
          <p:nvPr>
            <p:ph idx="1"/>
          </p:nvPr>
        </p:nvSpPr>
        <p:spPr>
          <a:xfrm>
            <a:off x="457200" y="1390390"/>
            <a:ext cx="4971799" cy="4735774"/>
          </a:xfrm>
        </p:spPr>
        <p:txBody>
          <a:bodyPr>
            <a:noAutofit/>
          </a:bodyPr>
          <a:lstStyle/>
          <a:p>
            <a:pPr marL="342900" indent="-342900">
              <a:buFont typeface="Arial" charset="0"/>
              <a:buChar char="•"/>
            </a:pPr>
            <a:r>
              <a:rPr lang="en-US" sz="1800" dirty="0" smtClean="0"/>
              <a:t>In the next few slides</a:t>
            </a:r>
            <a:r>
              <a:rPr lang="en-US" sz="1800" dirty="0"/>
              <a:t>, </a:t>
            </a:r>
            <a:r>
              <a:rPr lang="en-US" sz="1800" dirty="0" smtClean="0"/>
              <a:t>we present some key questions you need to ask yourself before building a competition robot</a:t>
            </a:r>
          </a:p>
          <a:p>
            <a:pPr marL="342900" indent="-342900">
              <a:buFont typeface="Arial" charset="0"/>
              <a:buChar char="•"/>
            </a:pPr>
            <a:r>
              <a:rPr lang="en-US" sz="1800" dirty="0" smtClean="0"/>
              <a:t>You should consider the pros and cons of each option</a:t>
            </a:r>
          </a:p>
          <a:p>
            <a:pPr marL="342900" indent="-342900">
              <a:buFont typeface="Arial" charset="0"/>
              <a:buChar char="•"/>
            </a:pPr>
            <a:r>
              <a:rPr lang="en-US" sz="1800" dirty="0" smtClean="0"/>
              <a:t>We firmly believe that you should design and test ideas for yourself – there is no perfect wheel or perfect design for a competition</a:t>
            </a:r>
            <a:endParaRPr lang="en-US" sz="1800" dirty="0"/>
          </a:p>
          <a:p>
            <a:pPr marL="342900" indent="-342900">
              <a:buFont typeface="Arial" charset="0"/>
              <a:buChar char="•"/>
            </a:pPr>
            <a:r>
              <a:rPr lang="en-US" sz="1800" dirty="0" smtClean="0"/>
              <a:t>We discuss the following 6 factors: Size, Weight/Balance, Sensors &amp; Placement, Arm Motor Placement, Wheel Choice and Other</a:t>
            </a:r>
          </a:p>
          <a:p>
            <a:pPr marL="342900" indent="-342900">
              <a:buFont typeface="Arial" charset="0"/>
              <a:buChar char="•"/>
            </a:pPr>
            <a:r>
              <a:rPr lang="en-US" sz="1800" dirty="0" smtClean="0"/>
              <a:t>Also refer to the EV3Lessons </a:t>
            </a:r>
            <a:r>
              <a:rPr lang="en-US" sz="1800" dirty="0"/>
              <a:t>Quick Guides: </a:t>
            </a:r>
            <a:r>
              <a:rPr lang="en-US" sz="1600" dirty="0"/>
              <a:t>http://</a:t>
            </a:r>
            <a:r>
              <a:rPr lang="en-US" sz="1600" dirty="0" smtClean="0"/>
              <a:t>ev3lessons.com/</a:t>
            </a:r>
            <a:r>
              <a:rPr lang="en-US" sz="1600" dirty="0" err="1" smtClean="0"/>
              <a:t>guides.html</a:t>
            </a:r>
            <a:endParaRPr lang="en-US" sz="1600" dirty="0"/>
          </a:p>
        </p:txBody>
      </p:sp>
      <p:sp>
        <p:nvSpPr>
          <p:cNvPr id="4" name="Footer Placeholder 3"/>
          <p:cNvSpPr>
            <a:spLocks noGrp="1"/>
          </p:cNvSpPr>
          <p:nvPr>
            <p:ph type="ftr" sz="quarter" idx="11"/>
          </p:nvPr>
        </p:nvSpPr>
        <p:spPr/>
        <p:txBody>
          <a:bodyPr/>
          <a:lstStyle/>
          <a:p>
            <a:r>
              <a:rPr lang="sk-SK" dirty="0" smtClean="0"/>
              <a:t>© 2016 EV3Lessons.com, </a:t>
            </a:r>
            <a:r>
              <a:rPr lang="sk-SK" dirty="0" err="1" smtClean="0"/>
              <a:t>Last</a:t>
            </a:r>
            <a:r>
              <a:rPr lang="sk-SK" dirty="0" smtClean="0"/>
              <a:t> </a:t>
            </a:r>
            <a:r>
              <a:rPr lang="sk-SK" dirty="0" err="1" smtClean="0"/>
              <a:t>Edit</a:t>
            </a:r>
            <a:r>
              <a:rPr lang="sk-SK" dirty="0" smtClean="0"/>
              <a:t> 7/04/2016</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Height &amp; Width</a:t>
            </a:r>
            <a:endParaRPr lang="en-US" dirty="0"/>
          </a:p>
        </p:txBody>
      </p:sp>
      <p:sp>
        <p:nvSpPr>
          <p:cNvPr id="3" name="Content Placeholder 2"/>
          <p:cNvSpPr>
            <a:spLocks noGrp="1"/>
          </p:cNvSpPr>
          <p:nvPr>
            <p:ph idx="1"/>
          </p:nvPr>
        </p:nvSpPr>
        <p:spPr>
          <a:xfrm>
            <a:off x="457199" y="1276612"/>
            <a:ext cx="4122737" cy="5099845"/>
          </a:xfrm>
        </p:spPr>
        <p:txBody>
          <a:bodyPr>
            <a:normAutofit/>
          </a:bodyPr>
          <a:lstStyle/>
          <a:p>
            <a:pPr marL="346075" indent="-342900">
              <a:buFont typeface="Arial" charset="0"/>
              <a:buChar char="•"/>
            </a:pPr>
            <a:r>
              <a:rPr lang="en-US" dirty="0" smtClean="0"/>
              <a:t>Always check the height </a:t>
            </a:r>
            <a:r>
              <a:rPr lang="en-US" dirty="0"/>
              <a:t>limitations set by the </a:t>
            </a:r>
            <a:r>
              <a:rPr lang="en-US" dirty="0" smtClean="0"/>
              <a:t>rules about </a:t>
            </a:r>
            <a:r>
              <a:rPr lang="en-US" dirty="0"/>
              <a:t>B</a:t>
            </a:r>
            <a:r>
              <a:rPr lang="en-US" dirty="0" smtClean="0"/>
              <a:t>ase (in 2016 the height limit was 12in ~30cm)</a:t>
            </a:r>
          </a:p>
          <a:p>
            <a:pPr marL="346075" indent="-342900">
              <a:buFont typeface="Arial" charset="0"/>
              <a:buChar char="•"/>
            </a:pPr>
            <a:r>
              <a:rPr lang="en-US" dirty="0" smtClean="0"/>
              <a:t>There may be other height </a:t>
            </a:r>
            <a:r>
              <a:rPr lang="en-US" dirty="0"/>
              <a:t>limitations </a:t>
            </a:r>
            <a:r>
              <a:rPr lang="en-US" dirty="0" smtClean="0"/>
              <a:t>caused by the size, shape and location of a mission model (e.g. you may have to go under a bridge)</a:t>
            </a:r>
          </a:p>
          <a:p>
            <a:pPr marL="346075" indent="-342900">
              <a:buFont typeface="Arial" charset="0"/>
              <a:buChar char="•"/>
            </a:pPr>
            <a:r>
              <a:rPr lang="en-US" dirty="0" smtClean="0"/>
              <a:t>Consider width </a:t>
            </a:r>
            <a:r>
              <a:rPr lang="en-US" dirty="0"/>
              <a:t>restrictions caused </a:t>
            </a:r>
            <a:r>
              <a:rPr lang="en-US" dirty="0" smtClean="0"/>
              <a:t>by Base dimensions and narrow openings in the challenge mat</a:t>
            </a:r>
            <a:endParaRPr lang="en-US"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9936" y="1259494"/>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96930" y="2628589"/>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a:t>
            </a:r>
            <a:endParaRPr lang="en-US" dirty="0"/>
          </a:p>
        </p:txBody>
      </p:sp>
      <p:sp>
        <p:nvSpPr>
          <p:cNvPr id="3" name="Content Placeholder 2"/>
          <p:cNvSpPr>
            <a:spLocks noGrp="1"/>
          </p:cNvSpPr>
          <p:nvPr>
            <p:ph idx="1"/>
          </p:nvPr>
        </p:nvSpPr>
        <p:spPr>
          <a:xfrm>
            <a:off x="579845" y="1301663"/>
            <a:ext cx="4793821" cy="4785986"/>
          </a:xfrm>
        </p:spPr>
        <p:txBody>
          <a:bodyPr>
            <a:normAutofit fontScale="92500" lnSpcReduction="20000"/>
          </a:bodyPr>
          <a:lstStyle/>
          <a:p>
            <a:pPr marL="342900" lvl="1" indent="-342900">
              <a:spcAft>
                <a:spcPts val="600"/>
              </a:spcAft>
              <a:buClrTx/>
            </a:pPr>
            <a:r>
              <a:rPr lang="en-US" b="1" dirty="0"/>
              <a:t>Questions to ask yourself: Is your robot well balanced? Is the center of gravity in the right location</a:t>
            </a:r>
            <a:r>
              <a:rPr lang="en-US" b="1" dirty="0" smtClean="0"/>
              <a:t>?</a:t>
            </a:r>
          </a:p>
          <a:p>
            <a:pPr marL="342900" lvl="1" indent="-342900">
              <a:spcAft>
                <a:spcPts val="600"/>
              </a:spcAft>
              <a:buClrTx/>
            </a:pPr>
            <a:r>
              <a:rPr lang="en-US" b="1" dirty="0" smtClean="0"/>
              <a:t>The </a:t>
            </a:r>
            <a:r>
              <a:rPr lang="en-US" b="1" dirty="0"/>
              <a:t>robot should not be weighted to any one </a:t>
            </a:r>
            <a:r>
              <a:rPr lang="en-US" b="1" dirty="0" smtClean="0"/>
              <a:t>side</a:t>
            </a:r>
          </a:p>
          <a:p>
            <a:pPr marL="1028700" lvl="2" indent="-342900">
              <a:spcAft>
                <a:spcPts val="600"/>
              </a:spcAft>
              <a:buClrTx/>
            </a:pPr>
            <a:r>
              <a:rPr lang="en-US" b="1" dirty="0" smtClean="0"/>
              <a:t>If </a:t>
            </a:r>
            <a:r>
              <a:rPr lang="en-US" b="1" dirty="0"/>
              <a:t>it does, your moves will be unreliable, the tires may skid, the robot may </a:t>
            </a:r>
            <a:r>
              <a:rPr lang="en-US" b="1" dirty="0" smtClean="0"/>
              <a:t>veer</a:t>
            </a:r>
          </a:p>
          <a:p>
            <a:pPr marL="1028700" lvl="2" indent="-342900">
              <a:spcAft>
                <a:spcPts val="600"/>
              </a:spcAft>
              <a:buClrTx/>
            </a:pPr>
            <a:r>
              <a:rPr lang="en-US" b="1" dirty="0" smtClean="0"/>
              <a:t>Once </a:t>
            </a:r>
            <a:r>
              <a:rPr lang="en-US" b="1" dirty="0"/>
              <a:t>you add the weight of the attachments, this may worsen.</a:t>
            </a:r>
            <a:endParaRPr lang="en-US" b="1" dirty="0" smtClean="0"/>
          </a:p>
          <a:p>
            <a:pPr marL="342900" lvl="1" indent="-342900">
              <a:spcAft>
                <a:spcPts val="600"/>
              </a:spcAft>
              <a:buClrTx/>
            </a:pPr>
            <a:r>
              <a:rPr lang="en-US" b="1" dirty="0" smtClean="0"/>
              <a:t>Carefully consider the placement of the brick and also the weight of the attachments</a:t>
            </a:r>
          </a:p>
          <a:p>
            <a:pPr marL="1028700" lvl="2" indent="-342900">
              <a:spcAft>
                <a:spcPts val="600"/>
              </a:spcAft>
              <a:buClrTx/>
            </a:pPr>
            <a:r>
              <a:rPr lang="en-US" b="1" dirty="0" smtClean="0"/>
              <a:t>A brick placed too high might be top heavy. A brick placed too much towards the front or back makes the robot imbalanced</a:t>
            </a:r>
            <a:endParaRPr lang="en-US" b="1"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76019" y="3616179"/>
            <a:ext cx="2774985" cy="2339892"/>
          </a:xfrm>
          <a:prstGeom prst="rect">
            <a:avLst/>
          </a:prstGeom>
        </p:spPr>
      </p:pic>
      <p:pic>
        <p:nvPicPr>
          <p:cNvPr id="9" name="Picture 8"/>
          <p:cNvPicPr>
            <a:picLocks noChangeAspect="1"/>
          </p:cNvPicPr>
          <p:nvPr/>
        </p:nvPicPr>
        <p:blipFill>
          <a:blip r:embed="rId3"/>
          <a:stretch>
            <a:fillRect/>
          </a:stretch>
        </p:blipFill>
        <p:spPr>
          <a:xfrm>
            <a:off x="6020946" y="1301663"/>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9516" y="1301236"/>
            <a:ext cx="2411905" cy="3107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lstStyle/>
          <a:p>
            <a:r>
              <a:rPr lang="en-US" dirty="0" err="1" smtClean="0"/>
              <a:t>SensorS</a:t>
            </a:r>
            <a:r>
              <a:rPr lang="en-US" dirty="0" smtClean="0"/>
              <a:t> &amp; </a:t>
            </a:r>
            <a:r>
              <a:rPr lang="en-US" dirty="0" err="1" smtClean="0"/>
              <a:t>THeir</a:t>
            </a:r>
            <a:r>
              <a:rPr lang="en-US" dirty="0" smtClean="0"/>
              <a:t> placement</a:t>
            </a:r>
            <a:endParaRPr lang="en-US" dirty="0"/>
          </a:p>
        </p:txBody>
      </p:sp>
      <p:sp>
        <p:nvSpPr>
          <p:cNvPr id="3" name="Content Placeholder 2"/>
          <p:cNvSpPr>
            <a:spLocks noGrp="1"/>
          </p:cNvSpPr>
          <p:nvPr>
            <p:ph idx="1"/>
          </p:nvPr>
        </p:nvSpPr>
        <p:spPr>
          <a:xfrm>
            <a:off x="457199" y="1264085"/>
            <a:ext cx="4891414" cy="4623857"/>
          </a:xfrm>
        </p:spPr>
        <p:txBody>
          <a:bodyPr>
            <a:normAutofit fontScale="92500" lnSpcReduction="20000"/>
          </a:bodyPr>
          <a:lstStyle/>
          <a:p>
            <a:pPr marL="342900" lvl="1" indent="-342900">
              <a:spcAft>
                <a:spcPts val="600"/>
              </a:spcAft>
              <a:buClrTx/>
            </a:pPr>
            <a:r>
              <a:rPr lang="en-US" b="1" dirty="0" smtClean="0"/>
              <a:t>What </a:t>
            </a:r>
            <a:r>
              <a:rPr lang="en-US" b="1" dirty="0"/>
              <a:t>sensors do you need to add to accomplish your </a:t>
            </a:r>
            <a:r>
              <a:rPr lang="en-US" b="1" dirty="0" smtClean="0"/>
              <a:t>team’s goals?</a:t>
            </a:r>
          </a:p>
          <a:p>
            <a:pPr marL="342900" lvl="1" indent="-342900">
              <a:spcAft>
                <a:spcPts val="600"/>
              </a:spcAft>
              <a:buClrTx/>
            </a:pPr>
            <a:r>
              <a:rPr lang="en-US" b="1" dirty="0" smtClean="0"/>
              <a:t>Where should the sensors be placed?</a:t>
            </a:r>
          </a:p>
          <a:p>
            <a:pPr marL="1028700" lvl="2" indent="-342900">
              <a:spcAft>
                <a:spcPts val="600"/>
              </a:spcAft>
              <a:buClrTx/>
            </a:pPr>
            <a:r>
              <a:rPr lang="en-US" b="1" dirty="0"/>
              <a:t>Color sensors need to be a good distance from the drive wheels to line follow. Sometimes placing them too close to the wheel causes problems with the line </a:t>
            </a:r>
            <a:r>
              <a:rPr lang="en-US" b="1" dirty="0" smtClean="0"/>
              <a:t>follower.</a:t>
            </a:r>
          </a:p>
          <a:p>
            <a:pPr marL="1028700" lvl="2" indent="-342900">
              <a:spcAft>
                <a:spcPts val="600"/>
              </a:spcAft>
              <a:buClrTx/>
            </a:pPr>
            <a:r>
              <a:rPr lang="en-US" b="1" dirty="0" smtClean="0"/>
              <a:t>The </a:t>
            </a:r>
            <a:r>
              <a:rPr lang="en-US" b="1" dirty="0"/>
              <a:t>gyro can be placed </a:t>
            </a:r>
            <a:r>
              <a:rPr lang="en-US" b="1" dirty="0" smtClean="0"/>
              <a:t>anywhere but </a:t>
            </a:r>
            <a:r>
              <a:rPr lang="en-US" b="1" dirty="0"/>
              <a:t>must face </a:t>
            </a:r>
            <a:r>
              <a:rPr lang="en-US" b="1" dirty="0" smtClean="0"/>
              <a:t>a certain direction </a:t>
            </a:r>
            <a:r>
              <a:rPr lang="en-US" b="1" dirty="0"/>
              <a:t>to be used to measure </a:t>
            </a:r>
            <a:r>
              <a:rPr lang="en-US" b="1" dirty="0" smtClean="0"/>
              <a:t>turns. </a:t>
            </a:r>
          </a:p>
          <a:p>
            <a:pPr marL="1028700" lvl="2" indent="-342900">
              <a:spcAft>
                <a:spcPts val="600"/>
              </a:spcAft>
              <a:buClrTx/>
            </a:pPr>
            <a:r>
              <a:rPr lang="en-US" b="1" dirty="0" smtClean="0"/>
              <a:t>The </a:t>
            </a:r>
            <a:r>
              <a:rPr lang="en-US" b="1" dirty="0"/>
              <a:t>other sensors need to be placed where they are most useful - on the side of the robot where you will use them the most</a:t>
            </a:r>
            <a:r>
              <a:rPr lang="en-US" b="1" dirty="0" smtClean="0"/>
              <a:t>.</a:t>
            </a:r>
          </a:p>
          <a:p>
            <a:pPr marL="342900" lvl="1" indent="-342900">
              <a:spcAft>
                <a:spcPts val="600"/>
              </a:spcAft>
              <a:buClrTx/>
            </a:pPr>
            <a:r>
              <a:rPr lang="en-US" b="1" dirty="0" smtClean="0"/>
              <a:t>There are some useful Quick Guides available on EV3Lessons about sensor placement</a:t>
            </a:r>
            <a:endParaRPr lang="en-US" b="1"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561" y="3056351"/>
            <a:ext cx="2398822" cy="31546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Motor placement</a:t>
            </a:r>
            <a:endParaRPr lang="en-US" dirty="0"/>
          </a:p>
        </p:txBody>
      </p:sp>
      <p:sp>
        <p:nvSpPr>
          <p:cNvPr id="3" name="Content Placeholder 2"/>
          <p:cNvSpPr>
            <a:spLocks noGrp="1"/>
          </p:cNvSpPr>
          <p:nvPr>
            <p:ph idx="1"/>
          </p:nvPr>
        </p:nvSpPr>
        <p:spPr>
          <a:xfrm>
            <a:off x="457200" y="1352812"/>
            <a:ext cx="4816258" cy="4773352"/>
          </a:xfrm>
        </p:spPr>
        <p:txBody>
          <a:bodyPr>
            <a:normAutofit lnSpcReduction="10000"/>
          </a:bodyPr>
          <a:lstStyle/>
          <a:p>
            <a:pPr marL="342900" indent="-342900">
              <a:buFont typeface="Arial" charset="0"/>
              <a:buChar char="•"/>
            </a:pPr>
            <a:r>
              <a:rPr lang="en-US" dirty="0" smtClean="0"/>
              <a:t>If </a:t>
            </a:r>
            <a:r>
              <a:rPr lang="en-US" dirty="0"/>
              <a:t>you are using the EV3, you can use 2 additional motors (of any type). You need to decide if you like the Medium or Large Motor. </a:t>
            </a:r>
            <a:endParaRPr lang="en-US" dirty="0" smtClean="0"/>
          </a:p>
          <a:p>
            <a:pPr marL="342900" indent="-342900">
              <a:buFont typeface="Arial" charset="0"/>
              <a:buChar char="•"/>
            </a:pPr>
            <a:r>
              <a:rPr lang="en-US" dirty="0" smtClean="0"/>
              <a:t>Where </a:t>
            </a:r>
            <a:r>
              <a:rPr lang="en-US" dirty="0"/>
              <a:t>you place them depends on the attachments you build and if you are willing to add gears to your </a:t>
            </a:r>
            <a:r>
              <a:rPr lang="en-US" dirty="0" smtClean="0"/>
              <a:t>attachment</a:t>
            </a:r>
          </a:p>
          <a:p>
            <a:pPr marL="342900" indent="-342900">
              <a:buFont typeface="Arial" charset="0"/>
              <a:buChar char="•"/>
            </a:pPr>
            <a:r>
              <a:rPr lang="en-US" dirty="0" smtClean="0"/>
              <a:t>Do you have to do a task up high or low to the mat?</a:t>
            </a:r>
          </a:p>
          <a:p>
            <a:pPr marL="342900" indent="-342900">
              <a:buFont typeface="Arial" charset="0"/>
              <a:buChar char="•"/>
            </a:pPr>
            <a:r>
              <a:rPr lang="en-US" dirty="0" smtClean="0"/>
              <a:t>Will you be able to add attachments to the motor quickly and easily?</a:t>
            </a:r>
          </a:p>
          <a:p>
            <a:pPr marL="342900" indent="-342900">
              <a:buFont typeface="Arial" charset="0"/>
              <a:buChar char="•"/>
            </a:pPr>
            <a:r>
              <a:rPr lang="en-US" dirty="0" smtClean="0"/>
              <a:t>Is the robot still balanced after adding the extra motors?</a:t>
            </a:r>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Wheels</a:t>
            </a:r>
            <a:endParaRPr lang="en-US" dirty="0"/>
          </a:p>
        </p:txBody>
      </p:sp>
      <p:sp>
        <p:nvSpPr>
          <p:cNvPr id="3" name="Content Placeholder 2"/>
          <p:cNvSpPr>
            <a:spLocks noGrp="1"/>
          </p:cNvSpPr>
          <p:nvPr>
            <p:ph idx="1"/>
          </p:nvPr>
        </p:nvSpPr>
        <p:spPr>
          <a:xfrm>
            <a:off x="457200" y="1377864"/>
            <a:ext cx="4791205" cy="4748300"/>
          </a:xfrm>
        </p:spPr>
        <p:txBody>
          <a:bodyPr>
            <a:normAutofit fontScale="77500" lnSpcReduction="20000"/>
          </a:bodyPr>
          <a:lstStyle/>
          <a:p>
            <a:pPr marL="342900" indent="-342900">
              <a:buFont typeface="Arial" charset="0"/>
              <a:buChar char="•"/>
            </a:pPr>
            <a:r>
              <a:rPr lang="en-US" dirty="0">
                <a:solidFill>
                  <a:srgbClr val="FF0000"/>
                </a:solidFill>
              </a:rPr>
              <a:t>Don’t listen to anyone who tells you which wheels are best for FIRST LEGO </a:t>
            </a:r>
            <a:r>
              <a:rPr lang="en-US" dirty="0" smtClean="0">
                <a:solidFill>
                  <a:srgbClr val="FF0000"/>
                </a:solidFill>
              </a:rPr>
              <a:t>League. Every </a:t>
            </a:r>
            <a:r>
              <a:rPr lang="en-US" dirty="0">
                <a:solidFill>
                  <a:srgbClr val="FF0000"/>
                </a:solidFill>
              </a:rPr>
              <a:t>robot is different. Every year of the contest is different.</a:t>
            </a:r>
          </a:p>
          <a:p>
            <a:pPr marL="342900" indent="-342900">
              <a:buFont typeface="Arial" charset="0"/>
              <a:buChar char="•"/>
            </a:pPr>
            <a:r>
              <a:rPr lang="en-US" dirty="0">
                <a:solidFill>
                  <a:srgbClr val="FF0000"/>
                </a:solidFill>
              </a:rPr>
              <a:t>Always do your own tests to determine which wheel is best for your particular robot and what the tradeoffs </a:t>
            </a:r>
            <a:r>
              <a:rPr lang="en-US" dirty="0" smtClean="0">
                <a:solidFill>
                  <a:srgbClr val="FF0000"/>
                </a:solidFill>
              </a:rPr>
              <a:t>are</a:t>
            </a:r>
            <a:endParaRPr lang="en-US" b="1" dirty="0">
              <a:solidFill>
                <a:srgbClr val="FF0000"/>
              </a:solidFill>
            </a:endParaRPr>
          </a:p>
          <a:p>
            <a:pPr marL="342900" lvl="1" indent="-342900">
              <a:spcAft>
                <a:spcPts val="600"/>
              </a:spcAft>
              <a:buClrTx/>
            </a:pPr>
            <a:r>
              <a:rPr lang="en-US" b="1" dirty="0" smtClean="0"/>
              <a:t>Larger wheels </a:t>
            </a:r>
            <a:r>
              <a:rPr lang="en-US" b="1" dirty="0"/>
              <a:t>may be faster, but </a:t>
            </a:r>
            <a:r>
              <a:rPr lang="en-US" b="1" dirty="0" smtClean="0"/>
              <a:t>are less </a:t>
            </a:r>
            <a:r>
              <a:rPr lang="en-US" b="1" dirty="0"/>
              <a:t>precise and have more slack</a:t>
            </a:r>
          </a:p>
          <a:p>
            <a:pPr marL="342900" indent="-342900">
              <a:buFont typeface="Arial" charset="0"/>
              <a:buChar char="•"/>
            </a:pPr>
            <a:r>
              <a:rPr lang="en-US" dirty="0" smtClean="0"/>
              <a:t>Small wheels </a:t>
            </a:r>
            <a:r>
              <a:rPr lang="en-US" dirty="0"/>
              <a:t>are </a:t>
            </a:r>
            <a:r>
              <a:rPr lang="en-US" dirty="0" smtClean="0"/>
              <a:t>slower, but </a:t>
            </a:r>
            <a:r>
              <a:rPr lang="en-US" dirty="0"/>
              <a:t>sometimes are more precise</a:t>
            </a:r>
          </a:p>
          <a:p>
            <a:pPr marL="342900" indent="-342900">
              <a:buFont typeface="Arial" charset="0"/>
              <a:buChar char="•"/>
            </a:pPr>
            <a:r>
              <a:rPr lang="en-US" dirty="0" smtClean="0"/>
              <a:t>Firmer </a:t>
            </a:r>
            <a:r>
              <a:rPr lang="en-US" dirty="0"/>
              <a:t>tires won’t become out of shape or come off the rims. </a:t>
            </a:r>
          </a:p>
          <a:p>
            <a:pPr marL="342900" indent="-342900">
              <a:buFont typeface="Arial" charset="0"/>
              <a:buChar char="•"/>
            </a:pPr>
            <a:r>
              <a:rPr lang="en-US" dirty="0" smtClean="0"/>
              <a:t>Back </a:t>
            </a:r>
            <a:r>
              <a:rPr lang="en-US" dirty="0"/>
              <a:t>wheels/skids need to be able to move in many directions and be at the same height as the front </a:t>
            </a:r>
            <a:r>
              <a:rPr lang="en-US" dirty="0" smtClean="0"/>
              <a:t>wheels.</a:t>
            </a:r>
          </a:p>
          <a:p>
            <a:pPr marL="342900" indent="-342900">
              <a:buFont typeface="Arial" charset="0"/>
              <a:buChar char="•"/>
            </a:pPr>
            <a:r>
              <a:rPr lang="en-US" b="1" dirty="0" smtClean="0"/>
              <a:t>Make </a:t>
            </a:r>
            <a:r>
              <a:rPr lang="en-US" b="1" dirty="0"/>
              <a:t>sure that your wheels stay in place and do not flex out. If you are using treads, make sure they are installed tightly.</a:t>
            </a:r>
          </a:p>
          <a:p>
            <a:pPr marL="342900" indent="-342900">
              <a:buFont typeface="Arial" charset="0"/>
              <a:buChar char="•"/>
            </a:pPr>
            <a:endParaRPr lang="en-US" dirty="0" smtClean="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idx="1"/>
          </p:nvPr>
        </p:nvSpPr>
        <p:spPr>
          <a:xfrm>
            <a:off x="457200" y="1315233"/>
            <a:ext cx="4716049" cy="5061223"/>
          </a:xfrm>
        </p:spPr>
        <p:txBody>
          <a:bodyPr>
            <a:normAutofit fontScale="85000" lnSpcReduction="10000"/>
          </a:bodyPr>
          <a:lstStyle/>
          <a:p>
            <a:pPr marL="342900" indent="-342900">
              <a:buFont typeface="Arial" charset="0"/>
              <a:buChar char="•"/>
            </a:pPr>
            <a:r>
              <a:rPr lang="en-US" dirty="0" smtClean="0"/>
              <a:t>Is your robot durable (or do things fall apart easily)?</a:t>
            </a:r>
          </a:p>
          <a:p>
            <a:pPr marL="342900" indent="-342900">
              <a:buFont typeface="Arial" charset="0"/>
              <a:buChar char="•"/>
            </a:pPr>
            <a:r>
              <a:rPr lang="en-US" dirty="0" smtClean="0"/>
              <a:t>When you remove an attachment does something break off on the robot?</a:t>
            </a:r>
          </a:p>
          <a:p>
            <a:pPr marL="342900" indent="-342900">
              <a:buFont typeface="Arial" charset="0"/>
              <a:buChar char="•"/>
            </a:pPr>
            <a:r>
              <a:rPr lang="en-US" dirty="0" smtClean="0"/>
              <a:t>Planning </a:t>
            </a:r>
            <a:r>
              <a:rPr lang="en-US" dirty="0"/>
              <a:t>to ride on walls? Consider adding small wheels in the corner of your robot</a:t>
            </a:r>
            <a:r>
              <a:rPr lang="en-US" dirty="0" smtClean="0"/>
              <a:t>.</a:t>
            </a:r>
          </a:p>
          <a:p>
            <a:pPr marL="342900" indent="-342900">
              <a:buFont typeface="Arial" charset="0"/>
              <a:buChar char="•"/>
            </a:pPr>
            <a:r>
              <a:rPr lang="en-US" dirty="0" smtClean="0"/>
              <a:t>Planning to square/align on lines? You might want a second color sensor</a:t>
            </a:r>
          </a:p>
          <a:p>
            <a:pPr marL="342900" indent="-342900">
              <a:buFont typeface="Arial" charset="0"/>
              <a:buChar char="•"/>
            </a:pPr>
            <a:r>
              <a:rPr lang="en-US" dirty="0" smtClean="0"/>
              <a:t>Can access your charging port if you use rechargeable batteries?</a:t>
            </a:r>
          </a:p>
          <a:p>
            <a:pPr marL="342900" indent="-342900">
              <a:buFont typeface="Arial" charset="0"/>
              <a:buChar char="•"/>
            </a:pPr>
            <a:r>
              <a:rPr lang="en-US" dirty="0"/>
              <a:t>C</a:t>
            </a:r>
            <a:r>
              <a:rPr lang="en-US" dirty="0" smtClean="0"/>
              <a:t>an easily access the brick if you plan to use AAs?</a:t>
            </a:r>
            <a:endParaRPr lang="en-US" dirty="0"/>
          </a:p>
          <a:p>
            <a:pPr marL="342900" indent="-342900">
              <a:buFont typeface="Arial" charset="0"/>
              <a:buChar char="•"/>
            </a:pPr>
            <a:r>
              <a:rPr lang="en-US" dirty="0" smtClean="0"/>
              <a:t>Can you access the USB port to download programs at contests where Bluetooth is not permitted?</a:t>
            </a:r>
            <a:endParaRPr lang="en-US" dirty="0"/>
          </a:p>
        </p:txBody>
      </p:sp>
      <p:sp>
        <p:nvSpPr>
          <p:cNvPr id="4" name="Footer Placeholder 3"/>
          <p:cNvSpPr>
            <a:spLocks noGrp="1"/>
          </p:cNvSpPr>
          <p:nvPr>
            <p:ph type="ftr" sz="quarter" idx="11"/>
          </p:nvPr>
        </p:nvSpPr>
        <p:spPr/>
        <p:txBody>
          <a:bodyPr/>
          <a:lstStyle/>
          <a:p>
            <a:r>
              <a:rPr lang="sk-SK" smtClean="0"/>
              <a:t>© 2016 EV3Lessons.com,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22936" y="178136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4136</TotalTime>
  <Words>1000</Words>
  <Application>Microsoft Macintosh PowerPoint</Application>
  <PresentationFormat>On-screen Show (4:3)</PresentationFormat>
  <Paragraphs>83</Paragraphs>
  <Slides>11</Slides>
  <Notes>2</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11</vt:i4>
      </vt:variant>
    </vt:vector>
  </HeadingPairs>
  <TitlesOfParts>
    <vt:vector size="22" baseType="lpstr">
      <vt:lpstr>Arial</vt:lpstr>
      <vt:lpstr>Arial Black</vt:lpstr>
      <vt:lpstr>Calibri</vt:lpstr>
      <vt:lpstr>Calibri Light</vt:lpstr>
      <vt:lpstr>Helvetica Neue</vt:lpstr>
      <vt:lpstr>Essential</vt:lpstr>
      <vt:lpstr>beginner</vt:lpstr>
      <vt:lpstr>Custom Design</vt:lpstr>
      <vt:lpstr>robotdesign</vt:lpstr>
      <vt:lpstr>1_beginner</vt:lpstr>
      <vt:lpstr>1_Custom Design</vt:lpstr>
      <vt:lpstr>ROBOT DESIGN Lesson</vt:lpstr>
      <vt:lpstr>Our Rules for ROBOT Design</vt:lpstr>
      <vt:lpstr>DESIGN CONSIDERATIONS</vt:lpstr>
      <vt:lpstr>Height &amp; Width</vt:lpstr>
      <vt:lpstr>balance</vt:lpstr>
      <vt:lpstr>SensorS &amp;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70</cp:revision>
  <cp:lastPrinted>2016-07-05T17:09:05Z</cp:lastPrinted>
  <dcterms:created xsi:type="dcterms:W3CDTF">2014-10-28T21:59:38Z</dcterms:created>
  <dcterms:modified xsi:type="dcterms:W3CDTF">2016-07-05T22:04:20Z</dcterms:modified>
</cp:coreProperties>
</file>